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https://github.com/ppaquette/gym-super-mario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https://www.cs.toronto.edu/~vmnih/docs/dqn.pdf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https://www.cs.toronto.edu/~vmnih/docs/dqn.pdf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Sudo apt-get update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Sudo apt-get install fceux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Sudo apt-get install mpich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Sudo pip3 install mpi4py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Pip3 install baselines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Relationship Id="rId4" Type="http://schemas.openxmlformats.org/officeDocument/2006/relationships/hyperlink" Target="https://github.com/ppaquette/gym-super-mario" TargetMode="External"/><Relationship Id="rId5" Type="http://schemas.openxmlformats.org/officeDocument/2006/relationships/image" Target="../media/image13.jpg"/><Relationship Id="rId6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JZSqbl653sVJY_9IgjLRae-CUxAvk6x6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wonseokjung/Supermario_Reinforcement_WS" TargetMode="External"/><Relationship Id="rId4" Type="http://schemas.openxmlformats.org/officeDocument/2006/relationships/hyperlink" Target="https://deepmind.com/" TargetMode="External"/><Relationship Id="rId5" Type="http://schemas.openxmlformats.org/officeDocument/2006/relationships/hyperlink" Target="https://github.com/openai/gym" TargetMode="External"/><Relationship Id="rId6" Type="http://schemas.openxmlformats.org/officeDocument/2006/relationships/hyperlink" Target="https://github.com/ppaquette/gym-super-mari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7.jp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5.gif"/><Relationship Id="rId5" Type="http://schemas.openxmlformats.org/officeDocument/2006/relationships/image" Target="../media/image18.png"/><Relationship Id="rId6" Type="http://schemas.openxmlformats.org/officeDocument/2006/relationships/image" Target="../media/image8.gif"/><Relationship Id="rId7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hyperlink" Target="https://www.python.org/downloads/" TargetMode="External"/><Relationship Id="rId11" Type="http://schemas.openxmlformats.org/officeDocument/2006/relationships/image" Target="../media/image15.jpg"/><Relationship Id="rId10" Type="http://schemas.openxmlformats.org/officeDocument/2006/relationships/image" Target="../media/image9.jpg"/><Relationship Id="rId9" Type="http://schemas.openxmlformats.org/officeDocument/2006/relationships/image" Target="../media/image11.jpg"/><Relationship Id="rId5" Type="http://schemas.openxmlformats.org/officeDocument/2006/relationships/hyperlink" Target="https://www.anaconda.com/download/" TargetMode="External"/><Relationship Id="rId6" Type="http://schemas.openxmlformats.org/officeDocument/2006/relationships/hyperlink" Target="https://www.tensorflow.org/install/" TargetMode="External"/><Relationship Id="rId7" Type="http://schemas.openxmlformats.org/officeDocument/2006/relationships/hyperlink" Target="https://keras.io/#installation" TargetMode="External"/><Relationship Id="rId8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hyperlink" Target="http://www.fceux.com/web/home.html" TargetMode="External"/><Relationship Id="rId5" Type="http://schemas.openxmlformats.org/officeDocument/2006/relationships/hyperlink" Target="https://brew.sh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openai/gym" TargetMode="External"/><Relationship Id="rId4" Type="http://schemas.openxmlformats.org/officeDocument/2006/relationships/hyperlink" Target="https://github.com/openai/baselines" TargetMode="External"/><Relationship Id="rId5" Type="http://schemas.openxmlformats.org/officeDocument/2006/relationships/image" Target="../media/image5.gif"/><Relationship Id="rId6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354050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/>
              <a:t>Deep Reward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13450" y="30213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666666"/>
                </a:solidFill>
              </a:rPr>
              <a:t>정원석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311700" y="1274475"/>
            <a:ext cx="2729100" cy="277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929600" y="1248225"/>
            <a:ext cx="1645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Environment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Environment - Super Mario</a:t>
            </a:r>
            <a:r>
              <a:rPr b="1" lang="en" sz="2000"/>
              <a:t>-2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12" y="1784975"/>
            <a:ext cx="2435075" cy="19464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title"/>
          </p:nvPr>
        </p:nvSpPr>
        <p:spPr>
          <a:xfrm>
            <a:off x="3040800" y="8815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950">
                <a:solidFill>
                  <a:srgbClr val="24292E"/>
                </a:solidFill>
                <a:highlight>
                  <a:srgbClr val="FFFFFF"/>
                </a:highlight>
              </a:rPr>
              <a:t>Philip Paquette</a:t>
            </a:r>
          </a:p>
          <a:p>
            <a:pPr indent="0" lvl="0" mar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https://github.com/ppaquette/gym-super-mario</a:t>
            </a:r>
          </a:p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pip3 install gym-pull</a:t>
            </a:r>
          </a:p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D73A49"/>
                </a:solidFill>
                <a:highlight>
                  <a:srgbClr val="F6F8FA"/>
                </a:highlight>
              </a:rPr>
              <a:t>import</a:t>
            </a: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 gym</a:t>
            </a:r>
            <a:b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300">
                <a:solidFill>
                  <a:srgbClr val="D73A49"/>
                </a:solidFill>
                <a:highlight>
                  <a:srgbClr val="F6F8FA"/>
                </a:highlight>
              </a:rPr>
              <a:t>import</a:t>
            </a: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 gym_pull</a:t>
            </a:r>
            <a:b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gym_pull.pull(</a:t>
            </a:r>
            <a:r>
              <a:rPr lang="en" sz="1300">
                <a:solidFill>
                  <a:srgbClr val="032F62"/>
                </a:solidFill>
                <a:highlight>
                  <a:srgbClr val="F6F8FA"/>
                </a:highlight>
              </a:rPr>
              <a:t>'github.com/ppaquette/gym-super-mario'</a:t>
            </a: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)       </a:t>
            </a:r>
            <a:b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env </a:t>
            </a:r>
            <a:r>
              <a:rPr lang="en" sz="1300">
                <a:solidFill>
                  <a:srgbClr val="D73A49"/>
                </a:solidFill>
                <a:highlight>
                  <a:srgbClr val="F6F8FA"/>
                </a:highlight>
              </a:rPr>
              <a:t>=</a:t>
            </a: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 gym.make(</a:t>
            </a:r>
            <a:r>
              <a:rPr lang="en" sz="1300">
                <a:solidFill>
                  <a:srgbClr val="032F62"/>
                </a:solidFill>
                <a:highlight>
                  <a:srgbClr val="F6F8FA"/>
                </a:highlight>
              </a:rPr>
              <a:t>'ppaquette/SuperMarioBros-1-1-v0'</a:t>
            </a:r>
            <a:r>
              <a:rPr lang="en" sz="1300">
                <a:solidFill>
                  <a:srgbClr val="24292E"/>
                </a:solidFill>
                <a:highlight>
                  <a:srgbClr val="F6F8FA"/>
                </a:highlight>
              </a:rPr>
              <a:t>)</a:t>
            </a:r>
          </a:p>
          <a:p>
            <a:pPr indent="0" lvl="0" mar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5875" y="3336825"/>
            <a:ext cx="2466269" cy="15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750" y="3336825"/>
            <a:ext cx="3074164" cy="153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311700" y="1274475"/>
            <a:ext cx="2729100" cy="277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929600" y="1248225"/>
            <a:ext cx="1645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Algorithm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3304250" y="5545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005CC5"/>
              </a:solidFill>
              <a:highlight>
                <a:srgbClr val="F6F8FA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158" name="Shape 158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Algorithm - DQN 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6" y="2048425"/>
            <a:ext cx="2611351" cy="6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853500" y="2803375"/>
            <a:ext cx="1645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6A6A6A"/>
                </a:solidFill>
                <a:highlight>
                  <a:srgbClr val="FFFFFF"/>
                </a:highlight>
              </a:rPr>
              <a:t>DEEP Q-N</a:t>
            </a:r>
            <a:r>
              <a:rPr b="1" lang="en" sz="1200">
                <a:solidFill>
                  <a:srgbClr val="545454"/>
                </a:solidFill>
                <a:highlight>
                  <a:srgbClr val="FFFFFF"/>
                </a:highlight>
              </a:rPr>
              <a:t>ETWORK 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850" y="923125"/>
            <a:ext cx="5798401" cy="348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 title="File_000.mp4">
            <a:hlinkClick r:id="rId3"/>
          </p:cNvPr>
          <p:cNvSpPr/>
          <p:nvPr/>
        </p:nvSpPr>
        <p:spPr>
          <a:xfrm>
            <a:off x="2083100" y="797925"/>
            <a:ext cx="4897900" cy="3673425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Shape 167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First episode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1934625" y="1094692"/>
            <a:ext cx="21300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Computing power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5555325" y="1853950"/>
            <a:ext cx="38481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 60sec x 1,000,000 = 60,000,000 sec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174" name="Shape 174"/>
          <p:cNvSpPr txBox="1"/>
          <p:nvPr/>
        </p:nvSpPr>
        <p:spPr>
          <a:xfrm>
            <a:off x="5753925" y="2928850"/>
            <a:ext cx="25371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694 DAYS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E06666"/>
              </a:solidFill>
            </a:endParaRP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50" y="1784325"/>
            <a:ext cx="5059800" cy="22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425" y="700125"/>
            <a:ext cx="6654700" cy="37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The future of Reinforcement Learning?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Reference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423050" y="827625"/>
            <a:ext cx="82101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https://github.com/wonseokjung/Supermario_Reinforcement_WS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https://deepmind.com/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rPr b="1" lang="en" u="sng">
                <a:solidFill>
                  <a:schemeClr val="accent5"/>
                </a:solidFill>
                <a:hlinkClick r:id="rId5"/>
              </a:rPr>
              <a:t>https://github.com/openai/gym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b="1" lang="en" u="sng">
                <a:solidFill>
                  <a:schemeClr val="accent5"/>
                </a:solidFill>
                <a:hlinkClick r:id="rId6"/>
              </a:rPr>
              <a:t>https://github.com/ppaquette/gym-super-mario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4294967295" type="subTitle"/>
          </p:nvPr>
        </p:nvSpPr>
        <p:spPr>
          <a:xfrm>
            <a:off x="353025" y="6980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Master Algorithm?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886" y="1336624"/>
            <a:ext cx="5698225" cy="3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idx="4294967295" type="subTitle"/>
          </p:nvPr>
        </p:nvSpPr>
        <p:spPr>
          <a:xfrm>
            <a:off x="3615600" y="808875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Function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4294967295" type="subTitle"/>
          </p:nvPr>
        </p:nvSpPr>
        <p:spPr>
          <a:xfrm>
            <a:off x="353025" y="6980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Master Algorithm?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25" y="1185650"/>
            <a:ext cx="7948400" cy="29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idx="4294967295" type="subTitle"/>
          </p:nvPr>
        </p:nvSpPr>
        <p:spPr>
          <a:xfrm>
            <a:off x="3224550" y="77355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Deep learning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4294967295" type="subTitle"/>
          </p:nvPr>
        </p:nvSpPr>
        <p:spPr>
          <a:xfrm>
            <a:off x="353025" y="6980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Interactions 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25" y="1055575"/>
            <a:ext cx="7866751" cy="30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idx="4294967295" type="subTitle"/>
          </p:nvPr>
        </p:nvSpPr>
        <p:spPr>
          <a:xfrm>
            <a:off x="3224550" y="77355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Reinforcement Learning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4294967295" type="subTitle"/>
          </p:nvPr>
        </p:nvSpPr>
        <p:spPr>
          <a:xfrm>
            <a:off x="353025" y="6980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434343"/>
                </a:solidFill>
              </a:rPr>
              <a:t>Human,A.I and Deep Reinforcement Learning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68" y="1711882"/>
            <a:ext cx="5607976" cy="262166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idx="4294967295" type="subTitle"/>
          </p:nvPr>
        </p:nvSpPr>
        <p:spPr>
          <a:xfrm>
            <a:off x="119325" y="809938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E06666"/>
                </a:solidFill>
              </a:rPr>
              <a:t>Deep Reinforcement Learning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100" y="1258150"/>
            <a:ext cx="3152099" cy="16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6002" y="3260324"/>
            <a:ext cx="3201200" cy="15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idx="4294967295" type="subTitle"/>
          </p:nvPr>
        </p:nvSpPr>
        <p:spPr>
          <a:xfrm>
            <a:off x="5652850" y="863463"/>
            <a:ext cx="8682900" cy="45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E06666"/>
                </a:solidFill>
              </a:rPr>
              <a:t>Human</a:t>
            </a:r>
          </a:p>
        </p:txBody>
      </p:sp>
      <p:sp>
        <p:nvSpPr>
          <p:cNvPr id="87" name="Shape 87"/>
          <p:cNvSpPr txBox="1"/>
          <p:nvPr>
            <p:ph idx="4294967295" type="subTitle"/>
          </p:nvPr>
        </p:nvSpPr>
        <p:spPr>
          <a:xfrm>
            <a:off x="5626004" y="2844196"/>
            <a:ext cx="8682900" cy="45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E06666"/>
                </a:solidFill>
              </a:rPr>
              <a:t>A.I.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950" y="594091"/>
            <a:ext cx="1696950" cy="11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50" y="1958050"/>
            <a:ext cx="2435075" cy="194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499" y="3702750"/>
            <a:ext cx="2435074" cy="12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3968968" y="380700"/>
            <a:ext cx="3576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Emulator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082524" y="1451550"/>
            <a:ext cx="1669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3968987" y="4825325"/>
            <a:ext cx="1669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500" y="1902600"/>
            <a:ext cx="2509825" cy="17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82425" y="38825"/>
            <a:ext cx="28932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6D9EEB"/>
              </a:solidFill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1525" y="1920313"/>
            <a:ext cx="2808575" cy="1868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53450" y="0"/>
            <a:ext cx="8496300" cy="38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6D9EE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02" name="Shape 102"/>
          <p:cNvSpPr txBox="1"/>
          <p:nvPr/>
        </p:nvSpPr>
        <p:spPr>
          <a:xfrm>
            <a:off x="6412768" y="1451550"/>
            <a:ext cx="3576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</a:p>
        </p:txBody>
      </p:sp>
      <p:sp>
        <p:nvSpPr>
          <p:cNvPr id="103" name="Shape 103"/>
          <p:cNvSpPr/>
          <p:nvPr/>
        </p:nvSpPr>
        <p:spPr>
          <a:xfrm>
            <a:off x="2752013" y="2570050"/>
            <a:ext cx="608100" cy="4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 flipH="1">
            <a:off x="5518463" y="2570038"/>
            <a:ext cx="700500" cy="4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rot="-5400000">
            <a:off x="4184513" y="3544925"/>
            <a:ext cx="608100" cy="4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 flipH="1" rot="-5400000">
            <a:off x="4165363" y="1510050"/>
            <a:ext cx="608100" cy="4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4294967295" type="subTitle"/>
          </p:nvPr>
        </p:nvSpPr>
        <p:spPr>
          <a:xfrm>
            <a:off x="353025" y="69800"/>
            <a:ext cx="8509200" cy="4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things you need to make an A.I Super Mario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6476"/>
            <a:ext cx="3001925" cy="19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Programming Language - Python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3621875" y="1237400"/>
            <a:ext cx="52791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marR="76200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 u="sng">
                <a:solidFill>
                  <a:schemeClr val="hlink"/>
                </a:solidFill>
                <a:hlinkClick r:id="rId4"/>
              </a:rPr>
              <a:t>https://www.python.org/downloads/</a:t>
            </a:r>
            <a:r>
              <a:rPr b="1" lang="en" sz="1500">
                <a:solidFill>
                  <a:schemeClr val="dk1"/>
                </a:solidFill>
              </a:rPr>
              <a:t>    - 3.x version</a:t>
            </a:r>
          </a:p>
          <a:p>
            <a:pPr indent="-323850" lvl="0" marL="457200" rtl="0">
              <a:spcBef>
                <a:spcPts val="0"/>
              </a:spcBef>
              <a:buSzPts val="1500"/>
              <a:buAutoNum type="arabicPeriod"/>
            </a:pPr>
            <a:r>
              <a:rPr b="1" lang="en" sz="1500" u="sng">
                <a:solidFill>
                  <a:schemeClr val="hlink"/>
                </a:solidFill>
                <a:hlinkClick r:id="rId5"/>
              </a:rPr>
              <a:t>https://www.anaconda.com/download/</a:t>
            </a:r>
            <a:r>
              <a:rPr b="1" lang="en" sz="1500">
                <a:solidFill>
                  <a:schemeClr val="dk1"/>
                </a:solidFill>
              </a:rPr>
              <a:t> -Anaconda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>
              <a:spcBef>
                <a:spcPts val="0"/>
              </a:spcBef>
              <a:buClr>
                <a:schemeClr val="dk1"/>
              </a:buClr>
              <a:buSzPts val="1500"/>
              <a:buAutoNum type="arabicPeriod"/>
            </a:pPr>
            <a:r>
              <a:rPr b="1" lang="en" sz="1500" u="sng">
                <a:solidFill>
                  <a:schemeClr val="hlink"/>
                </a:solidFill>
                <a:hlinkClick r:id="rId6"/>
              </a:rPr>
              <a:t>https://www.tensorflow.org/install/</a:t>
            </a:r>
            <a:r>
              <a:rPr b="1" lang="en" sz="1500">
                <a:solidFill>
                  <a:schemeClr val="dk1"/>
                </a:solidFill>
              </a:rPr>
              <a:t> - TensorFlow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>
              <a:spcBef>
                <a:spcPts val="0"/>
              </a:spcBef>
              <a:buClr>
                <a:schemeClr val="dk1"/>
              </a:buClr>
              <a:buSzPts val="1500"/>
              <a:buAutoNum type="arabicPeriod"/>
            </a:pPr>
            <a:r>
              <a:rPr b="1" lang="en" sz="1500" u="sng">
                <a:solidFill>
                  <a:schemeClr val="hlink"/>
                </a:solidFill>
                <a:hlinkClick r:id="rId7"/>
              </a:rPr>
              <a:t>https://keras.io/#installation</a:t>
            </a:r>
            <a:r>
              <a:rPr b="1" lang="en" sz="1500">
                <a:solidFill>
                  <a:schemeClr val="dk1"/>
                </a:solidFill>
              </a:rPr>
              <a:t> -Keras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075" y="3928076"/>
            <a:ext cx="1361600" cy="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52300" y="3892725"/>
            <a:ext cx="2101159" cy="8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3450" y="3837554"/>
            <a:ext cx="1792388" cy="100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94950" y="3652646"/>
            <a:ext cx="3161075" cy="12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311700" y="1274475"/>
            <a:ext cx="2729100" cy="277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1088800" y="1214975"/>
            <a:ext cx="1138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Emulator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50" y="1879238"/>
            <a:ext cx="2255325" cy="15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Emulator - FCEUX 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3335925" y="1161250"/>
            <a:ext cx="52791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76200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 u="sng">
                <a:solidFill>
                  <a:schemeClr val="hlink"/>
                </a:solidFill>
                <a:hlinkClick r:id="rId4"/>
              </a:rPr>
              <a:t>http://www.fceux.com/web/home.html</a:t>
            </a:r>
            <a:r>
              <a:rPr b="1" lang="en" sz="17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3460529" y="1787850"/>
            <a:ext cx="3074400" cy="15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E06666"/>
                </a:solidFill>
                <a:highlight>
                  <a:srgbClr val="F6F8FA"/>
                </a:highlight>
              </a:rPr>
              <a:t>Ubuntu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/>
              <a:t>sudo apt-get update</a:t>
            </a:r>
          </a:p>
          <a:p>
            <a:pPr indent="-69850" lvl="0" marL="0" marR="152400" rtl="0">
              <a:lnSpc>
                <a:spcPct val="14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highlight>
                  <a:srgbClr val="F6F8FA"/>
                </a:highlight>
              </a:rPr>
              <a:t>sudo apt-get install fceux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300"/>
          </a:p>
        </p:txBody>
      </p:sp>
      <p:sp>
        <p:nvSpPr>
          <p:cNvPr id="129" name="Shape 129"/>
          <p:cNvSpPr txBox="1"/>
          <p:nvPr/>
        </p:nvSpPr>
        <p:spPr>
          <a:xfrm>
            <a:off x="3460525" y="2977625"/>
            <a:ext cx="4054200" cy="15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E06666"/>
                </a:solidFill>
                <a:highlight>
                  <a:srgbClr val="F6F8FA"/>
                </a:highlight>
              </a:rPr>
              <a:t>MAC</a:t>
            </a:r>
            <a:r>
              <a:rPr b="1" lang="en" sz="1600">
                <a:solidFill>
                  <a:srgbClr val="E06666"/>
                </a:solidFill>
                <a:highlight>
                  <a:srgbClr val="F6F8FA"/>
                </a:highlight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 u="sng">
                <a:solidFill>
                  <a:srgbClr val="434343"/>
                </a:solidFill>
                <a:hlinkClick r:id="rId5"/>
              </a:rPr>
              <a:t>https://brew.sh/</a:t>
            </a:r>
            <a:r>
              <a:rPr b="1" lang="en" sz="1300">
                <a:solidFill>
                  <a:srgbClr val="434343"/>
                </a:solidFill>
              </a:rPr>
              <a:t>  -homebrew website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434343"/>
                </a:solidFill>
              </a:rPr>
              <a:t>Terminal open -&gt; brew install fceux</a:t>
            </a:r>
          </a:p>
          <a:p>
            <a:pPr indent="0" lvl="0" marL="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b="1" lang="en" sz="1300">
                <a:solidFill>
                  <a:srgbClr val="434343"/>
                </a:solidFill>
                <a:highlight>
                  <a:srgbClr val="F6F8FA"/>
                </a:highlight>
              </a:rPr>
              <a:t>sudo apt-get install fceux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3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311700" y="1274475"/>
            <a:ext cx="2729100" cy="277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929600" y="1248225"/>
            <a:ext cx="1645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Environment</a:t>
            </a:r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3304250" y="5545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500">
                <a:solidFill>
                  <a:srgbClr val="24292E"/>
                </a:solidFill>
                <a:highlight>
                  <a:srgbClr val="FFFFFF"/>
                </a:highlight>
              </a:rPr>
              <a:t>OpenAI_Gym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 </a:t>
            </a:r>
          </a:p>
          <a:p>
            <a:pPr lvl="0">
              <a:spcBef>
                <a:spcPts val="0"/>
              </a:spcBef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https://github.com/openai/gym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pip3 install gym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git clone https://github.com/openai/gym.git</a:t>
            </a: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200">
                <a:solidFill>
                  <a:srgbClr val="005CC5"/>
                </a:solidFill>
                <a:highlight>
                  <a:srgbClr val="F6F8FA"/>
                </a:highlight>
              </a:rPr>
              <a:t>cd</a:t>
            </a: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 gym</a:t>
            </a: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pip install -e </a:t>
            </a:r>
            <a:r>
              <a:rPr lang="en" sz="1200">
                <a:solidFill>
                  <a:srgbClr val="005CC5"/>
                </a:solidFill>
                <a:highlight>
                  <a:srgbClr val="F6F8FA"/>
                </a:highlight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500">
                <a:solidFill>
                  <a:srgbClr val="24292E"/>
                </a:solidFill>
                <a:highlight>
                  <a:srgbClr val="FFFFFF"/>
                </a:highlight>
              </a:rPr>
              <a:t>Baselines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https://github.com/openai/baselines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pip3 install baselines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git clone https://github.com/openai/baselines.git</a:t>
            </a: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200">
                <a:solidFill>
                  <a:srgbClr val="005CC5"/>
                </a:solidFill>
                <a:highlight>
                  <a:srgbClr val="F6F8FA"/>
                </a:highlight>
              </a:rPr>
              <a:t>cd</a:t>
            </a: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 baselines</a:t>
            </a:r>
            <a:b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</a:br>
            <a:r>
              <a:rPr lang="en" sz="1200">
                <a:solidFill>
                  <a:srgbClr val="24292E"/>
                </a:solidFill>
                <a:highlight>
                  <a:srgbClr val="F6F8FA"/>
                </a:highlight>
              </a:rPr>
              <a:t>pip install -e </a:t>
            </a:r>
            <a:r>
              <a:rPr lang="en" sz="1200">
                <a:solidFill>
                  <a:srgbClr val="005CC5"/>
                </a:solidFill>
                <a:highlight>
                  <a:srgbClr val="F6F8FA"/>
                </a:highlight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/>
              <a:t>Environment - Super Mario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712" y="1784975"/>
            <a:ext cx="2435075" cy="194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2825" y="1868925"/>
            <a:ext cx="2528176" cy="14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